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1464"/>
    <a:srgbClr val="F078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4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86179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Fact information</a:t>
            </a:r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Attribution</a:t>
            </a:r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Image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Image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23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61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660384004_1290x1720.jpg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Agenda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Agenda Subtitle</a:t>
            </a:r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1800"/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E1DF28E9-D9B0-4DA0-BC2F-F0137A629EDC}"/>
              </a:ext>
            </a:extLst>
          </p:cNvPr>
          <p:cNvSpPr/>
          <p:nvPr/>
        </p:nvSpPr>
        <p:spPr>
          <a:xfrm>
            <a:off x="740256" y="12547714"/>
            <a:ext cx="22848435" cy="1064588"/>
          </a:xfrm>
          <a:prstGeom prst="rect">
            <a:avLst/>
          </a:prstGeom>
          <a:solidFill>
            <a:srgbClr val="F07878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a-DK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51" name="Rectangle"/>
          <p:cNvSpPr/>
          <p:nvPr/>
        </p:nvSpPr>
        <p:spPr>
          <a:xfrm>
            <a:off x="740256" y="1727601"/>
            <a:ext cx="22848435" cy="10820113"/>
          </a:xfrm>
          <a:prstGeom prst="rect">
            <a:avLst/>
          </a:prstGeom>
          <a:solidFill>
            <a:srgbClr val="F07878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52" name="Arrow"/>
          <p:cNvSpPr/>
          <p:nvPr/>
        </p:nvSpPr>
        <p:spPr>
          <a:xfrm>
            <a:off x="5453069" y="3389572"/>
            <a:ext cx="17264229" cy="8135331"/>
          </a:xfrm>
          <a:prstGeom prst="rightArrow">
            <a:avLst>
              <a:gd name="adj1" fmla="val 100000"/>
              <a:gd name="adj2" fmla="val 18191"/>
            </a:avLst>
          </a:prstGeom>
          <a:gradFill>
            <a:gsLst>
              <a:gs pos="0">
                <a:srgbClr val="FFFFFF">
                  <a:alpha val="35902"/>
                </a:srgbClr>
              </a:gs>
              <a:gs pos="100000">
                <a:srgbClr val="65B6B7">
                  <a:alpha val="35902"/>
                </a:srgbClr>
              </a:gs>
            </a:gsLst>
            <a:lin ang="10971110"/>
          </a:gradFill>
          <a:ln w="12700">
            <a:miter lim="400000"/>
          </a:ln>
        </p:spPr>
        <p:txBody>
          <a:bodyPr lIns="0" tIns="0" rIns="0" bIns="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53" name="Planning a sustainable event -  before, during and after"/>
          <p:cNvSpPr txBox="1"/>
          <p:nvPr/>
        </p:nvSpPr>
        <p:spPr>
          <a:xfrm>
            <a:off x="680492" y="870517"/>
            <a:ext cx="16518040" cy="749671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defTabSz="825500">
              <a:lnSpc>
                <a:spcPct val="100000"/>
              </a:lnSpc>
              <a:spcBef>
                <a:spcPts val="5900"/>
              </a:spcBef>
              <a:defRPr sz="4100" cap="all">
                <a:solidFill>
                  <a:srgbClr val="65B6B7"/>
                </a:solidFill>
                <a:latin typeface="Nobel-Light"/>
                <a:ea typeface="Nobel-Light"/>
                <a:cs typeface="Nobel-Light"/>
                <a:sym typeface="Nobel-Light"/>
              </a:defRPr>
            </a:lvl1pPr>
          </a:lstStyle>
          <a:p>
            <a:pPr>
              <a:defRPr sz="1900" cap="none"/>
            </a:pPr>
            <a:r>
              <a:rPr sz="4100" cap="all" dirty="0">
                <a:solidFill>
                  <a:srgbClr val="EB1464"/>
                </a:solidFill>
              </a:rPr>
              <a:t>Planning a sustainable event -  before, during and after</a:t>
            </a:r>
          </a:p>
        </p:txBody>
      </p:sp>
      <p:sp>
        <p:nvSpPr>
          <p:cNvPr id="154" name="Before/  Planning"/>
          <p:cNvSpPr txBox="1"/>
          <p:nvPr/>
        </p:nvSpPr>
        <p:spPr>
          <a:xfrm>
            <a:off x="7000996" y="2367151"/>
            <a:ext cx="3388826" cy="10102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algn="ctr" defTabSz="1266092">
              <a:lnSpc>
                <a:spcPct val="100000"/>
              </a:lnSpc>
              <a:spcBef>
                <a:spcPts val="0"/>
              </a:spcBef>
              <a:defRPr sz="2400" cap="all">
                <a:solidFill>
                  <a:srgbClr val="FFFFFF"/>
                </a:solidFill>
                <a:latin typeface="Nobel-Light"/>
                <a:ea typeface="Nobel-Light"/>
                <a:cs typeface="Nobel-Light"/>
                <a:sym typeface="Nobel-Light"/>
              </a:defRPr>
            </a:pPr>
            <a:r>
              <a:rPr dirty="0"/>
              <a:t>Before/ </a:t>
            </a:r>
            <a:br>
              <a:rPr dirty="0"/>
            </a:br>
            <a:r>
              <a:rPr dirty="0"/>
              <a:t>Planning</a:t>
            </a:r>
          </a:p>
        </p:txBody>
      </p:sp>
      <p:sp>
        <p:nvSpPr>
          <p:cNvPr id="155" name="During event"/>
          <p:cNvSpPr txBox="1"/>
          <p:nvPr/>
        </p:nvSpPr>
        <p:spPr>
          <a:xfrm>
            <a:off x="13727436" y="2416429"/>
            <a:ext cx="1473770" cy="9116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1266092">
              <a:lnSpc>
                <a:spcPct val="100000"/>
              </a:lnSpc>
              <a:spcBef>
                <a:spcPts val="0"/>
              </a:spcBef>
              <a:defRPr sz="2400" cap="all">
                <a:solidFill>
                  <a:srgbClr val="FFFFFF"/>
                </a:solidFill>
                <a:latin typeface="Nobel-Light"/>
                <a:ea typeface="Nobel-Light"/>
                <a:cs typeface="Nobel-Light"/>
                <a:sym typeface="Nobel-Light"/>
              </a:defRPr>
            </a:lvl1pPr>
          </a:lstStyle>
          <a:p>
            <a:r>
              <a:t>During event</a:t>
            </a:r>
          </a:p>
        </p:txBody>
      </p:sp>
      <p:sp>
        <p:nvSpPr>
          <p:cNvPr id="156" name="After event"/>
          <p:cNvSpPr txBox="1"/>
          <p:nvPr/>
        </p:nvSpPr>
        <p:spPr>
          <a:xfrm>
            <a:off x="18058835" y="2312353"/>
            <a:ext cx="2049758" cy="9116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1266092">
              <a:lnSpc>
                <a:spcPct val="100000"/>
              </a:lnSpc>
              <a:spcBef>
                <a:spcPts val="0"/>
              </a:spcBef>
              <a:defRPr sz="2400" cap="all">
                <a:solidFill>
                  <a:srgbClr val="FFFFFF"/>
                </a:solidFill>
                <a:latin typeface="Nobel-Light"/>
                <a:ea typeface="Nobel-Light"/>
                <a:cs typeface="Nobel-Light"/>
                <a:sym typeface="Nobel-Light"/>
              </a:defRPr>
            </a:lvl1pPr>
          </a:lstStyle>
          <a:p>
            <a:r>
              <a:t>After event</a:t>
            </a:r>
          </a:p>
        </p:txBody>
      </p:sp>
      <p:sp>
        <p:nvSpPr>
          <p:cNvPr id="157" name="Line"/>
          <p:cNvSpPr/>
          <p:nvPr/>
        </p:nvSpPr>
        <p:spPr>
          <a:xfrm flipV="1">
            <a:off x="11552909" y="3376605"/>
            <a:ext cx="1" cy="8135332"/>
          </a:xfrm>
          <a:prstGeom prst="line">
            <a:avLst/>
          </a:prstGeom>
          <a:ln w="12700">
            <a:solidFill>
              <a:srgbClr val="FFFFFF"/>
            </a:solidFill>
            <a:custDash>
              <a:ds d="200000" sp="200000"/>
            </a:custDash>
            <a:miter lim="400000"/>
          </a:ln>
        </p:spPr>
        <p:txBody>
          <a:bodyPr lIns="0" tIns="0" rIns="0" bIns="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58" name="Line"/>
          <p:cNvSpPr/>
          <p:nvPr/>
        </p:nvSpPr>
        <p:spPr>
          <a:xfrm flipV="1">
            <a:off x="16950536" y="3376605"/>
            <a:ext cx="1" cy="8135332"/>
          </a:xfrm>
          <a:prstGeom prst="line">
            <a:avLst/>
          </a:prstGeom>
          <a:ln w="12700">
            <a:solidFill>
              <a:srgbClr val="FFFFFF"/>
            </a:solidFill>
            <a:custDash>
              <a:ds d="200000" sp="200000"/>
            </a:custDash>
            <a:miter lim="400000"/>
          </a:ln>
        </p:spPr>
        <p:txBody>
          <a:bodyPr lIns="0" tIns="0" rIns="0" bIns="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59" name="Line"/>
          <p:cNvSpPr/>
          <p:nvPr/>
        </p:nvSpPr>
        <p:spPr>
          <a:xfrm>
            <a:off x="5456808" y="7479730"/>
            <a:ext cx="17256751" cy="1"/>
          </a:xfrm>
          <a:prstGeom prst="line">
            <a:avLst/>
          </a:prstGeom>
          <a:ln w="12700">
            <a:solidFill>
              <a:srgbClr val="FFFFFF"/>
            </a:solidFill>
            <a:custDash>
              <a:ds d="200000" sp="200000"/>
            </a:custDash>
            <a:miter lim="400000"/>
          </a:ln>
        </p:spPr>
        <p:txBody>
          <a:bodyPr lIns="0" tIns="0" rIns="0" bIns="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60" name="Mindset  Focus Targets"/>
          <p:cNvSpPr txBox="1"/>
          <p:nvPr/>
        </p:nvSpPr>
        <p:spPr>
          <a:xfrm>
            <a:off x="1446112" y="7871766"/>
            <a:ext cx="1843369" cy="14137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algn="ctr" defTabSz="1266092">
              <a:lnSpc>
                <a:spcPct val="100000"/>
              </a:lnSpc>
              <a:spcBef>
                <a:spcPts val="0"/>
              </a:spcBef>
              <a:defRPr sz="1900" cap="all">
                <a:solidFill>
                  <a:srgbClr val="FFFFFF"/>
                </a:solidFill>
                <a:latin typeface="Nobel-Light"/>
                <a:ea typeface="Nobel-Light"/>
                <a:cs typeface="Nobel-Light"/>
                <a:sym typeface="Nobel-Light"/>
              </a:defRPr>
            </a:pPr>
            <a:r>
              <a:t>Mindset </a:t>
            </a:r>
            <a:br/>
            <a:r>
              <a:t>Focus</a:t>
            </a:r>
            <a:br/>
            <a:r>
              <a:t>Targets</a:t>
            </a:r>
          </a:p>
        </p:txBody>
      </p:sp>
      <p:pic>
        <p:nvPicPr>
          <p:cNvPr id="161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9079" y="6955365"/>
            <a:ext cx="1077435" cy="1077435"/>
          </a:xfrm>
          <a:prstGeom prst="rect">
            <a:avLst/>
          </a:prstGeom>
          <a:ln w="12700">
            <a:miter lim="400000"/>
          </a:ln>
        </p:spPr>
      </p:pic>
      <p:sp>
        <p:nvSpPr>
          <p:cNvPr id="162" name="Event  IMPACT"/>
          <p:cNvSpPr txBox="1"/>
          <p:nvPr/>
        </p:nvSpPr>
        <p:spPr>
          <a:xfrm rot="16200000">
            <a:off x="4052046" y="9114325"/>
            <a:ext cx="2375931" cy="7326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1266092">
              <a:lnSpc>
                <a:spcPct val="100000"/>
              </a:lnSpc>
              <a:spcBef>
                <a:spcPts val="0"/>
              </a:spcBef>
              <a:defRPr sz="1900" cap="all">
                <a:solidFill>
                  <a:srgbClr val="FFFFFF"/>
                </a:solidFill>
                <a:latin typeface="Nobel-Light"/>
                <a:ea typeface="Nobel-Light"/>
                <a:cs typeface="Nobel-Light"/>
                <a:sym typeface="Nobel-Light"/>
              </a:defRPr>
            </a:lvl1pPr>
          </a:lstStyle>
          <a:p>
            <a:r>
              <a:t>Event  IMPACT</a:t>
            </a:r>
          </a:p>
        </p:txBody>
      </p:sp>
      <p:sp>
        <p:nvSpPr>
          <p:cNvPr id="163" name="Line"/>
          <p:cNvSpPr/>
          <p:nvPr/>
        </p:nvSpPr>
        <p:spPr>
          <a:xfrm flipV="1">
            <a:off x="2966598" y="6184090"/>
            <a:ext cx="830838" cy="830839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64" name="Line"/>
          <p:cNvSpPr/>
          <p:nvPr/>
        </p:nvSpPr>
        <p:spPr>
          <a:xfrm>
            <a:off x="3044800" y="8079517"/>
            <a:ext cx="889204" cy="889204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65" name="Mindset /Ambition"/>
          <p:cNvSpPr txBox="1"/>
          <p:nvPr/>
        </p:nvSpPr>
        <p:spPr>
          <a:xfrm>
            <a:off x="1588399" y="3328353"/>
            <a:ext cx="1843369" cy="9116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1266092">
              <a:lnSpc>
                <a:spcPct val="100000"/>
              </a:lnSpc>
              <a:spcBef>
                <a:spcPts val="0"/>
              </a:spcBef>
              <a:defRPr sz="2400" cap="all">
                <a:solidFill>
                  <a:srgbClr val="FFFFFF"/>
                </a:solidFill>
                <a:latin typeface="Nobel-Light"/>
                <a:ea typeface="Nobel-Light"/>
                <a:cs typeface="Nobel-Light"/>
                <a:sym typeface="Nobel-Light"/>
              </a:defRPr>
            </a:lvl1pPr>
          </a:lstStyle>
          <a:p>
            <a:r>
              <a:t>Mindset /Ambition</a:t>
            </a:r>
          </a:p>
        </p:txBody>
      </p:sp>
      <p:sp>
        <p:nvSpPr>
          <p:cNvPr id="166" name="Promote train over flight, If flight direct flight, and offsetting - Promote low budget accommodations, at affordable prices. Promote hotels with 3rd party sustainability certifications or clear sustainability profile Promote staying more days when here "/>
          <p:cNvSpPr txBox="1"/>
          <p:nvPr/>
        </p:nvSpPr>
        <p:spPr>
          <a:xfrm>
            <a:off x="6954263" y="4000208"/>
            <a:ext cx="3970498" cy="36171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marL="238125" indent="-238125" defTabSz="1266092">
              <a:lnSpc>
                <a:spcPct val="100000"/>
              </a:lnSpc>
              <a:spcBef>
                <a:spcPts val="0"/>
              </a:spcBef>
              <a:buSzPct val="125000"/>
              <a:buChar char="-"/>
              <a:defRPr sz="1800" cap="all">
                <a:solidFill>
                  <a:srgbClr val="FFFFFF"/>
                </a:solidFill>
                <a:latin typeface="Nobel-Light"/>
                <a:ea typeface="Nobel-Light"/>
                <a:cs typeface="Nobel-Light"/>
                <a:sym typeface="Nobel-Light"/>
              </a:defRPr>
            </a:pPr>
            <a:r>
              <a:rPr cap="none" dirty="0"/>
              <a:t>Promote train over flight, If </a:t>
            </a:r>
            <a:r>
              <a:rPr cap="none" dirty="0" err="1"/>
              <a:t>fl</a:t>
            </a:r>
            <a:r>
              <a:rPr lang="da-DK" cap="none" dirty="0" err="1"/>
              <a:t>ying</a:t>
            </a:r>
            <a:r>
              <a:rPr lang="da-DK" cap="none" dirty="0"/>
              <a:t>, </a:t>
            </a:r>
            <a:r>
              <a:rPr lang="da-DK" cap="none" dirty="0" err="1"/>
              <a:t>then</a:t>
            </a:r>
            <a:r>
              <a:rPr cap="none" dirty="0"/>
              <a:t> direct flight, and offsetting</a:t>
            </a:r>
            <a:br>
              <a:rPr cap="none" dirty="0"/>
            </a:br>
            <a:r>
              <a:rPr cap="none" dirty="0"/>
              <a:t>- Promote low budget accommodations, at affordable prices.</a:t>
            </a:r>
            <a:br>
              <a:rPr cap="none" dirty="0"/>
            </a:br>
            <a:r>
              <a:rPr cap="none" dirty="0"/>
              <a:t>Promote hotels with 3rd party sustainability certifications or </a:t>
            </a:r>
            <a:r>
              <a:rPr lang="da-DK" cap="none" dirty="0"/>
              <a:t>a </a:t>
            </a:r>
            <a:r>
              <a:rPr cap="none" dirty="0"/>
              <a:t>clear sustainability profile</a:t>
            </a:r>
            <a:br>
              <a:rPr cap="none" dirty="0"/>
            </a:br>
            <a:r>
              <a:rPr cap="none" dirty="0"/>
              <a:t>Promote staying more days when here</a:t>
            </a:r>
            <a:br>
              <a:rPr cap="none" dirty="0"/>
            </a:br>
            <a:r>
              <a:rPr cap="none" dirty="0"/>
              <a:t>Promote professional site visits and connecting with local stakeholders</a:t>
            </a:r>
          </a:p>
        </p:txBody>
      </p:sp>
      <p:sp>
        <p:nvSpPr>
          <p:cNvPr id="167" name="Participant  IMPACT"/>
          <p:cNvSpPr txBox="1"/>
          <p:nvPr/>
        </p:nvSpPr>
        <p:spPr>
          <a:xfrm rot="16200000">
            <a:off x="3642924" y="5039069"/>
            <a:ext cx="3194175" cy="7326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1266092">
              <a:lnSpc>
                <a:spcPct val="100000"/>
              </a:lnSpc>
              <a:spcBef>
                <a:spcPts val="0"/>
              </a:spcBef>
              <a:defRPr sz="1900" cap="all">
                <a:solidFill>
                  <a:srgbClr val="FFFFFF"/>
                </a:solidFill>
                <a:latin typeface="Nobel-Light"/>
                <a:ea typeface="Nobel-Light"/>
                <a:cs typeface="Nobel-Light"/>
                <a:sym typeface="Nobel-Light"/>
              </a:defRPr>
            </a:lvl1pPr>
          </a:lstStyle>
          <a:p>
            <a:r>
              <a:t>Participant  IMPACT</a:t>
            </a:r>
          </a:p>
        </p:txBody>
      </p:sp>
      <p:pic>
        <p:nvPicPr>
          <p:cNvPr id="168" name="Image" descr="Imag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25296" y="5149614"/>
            <a:ext cx="807307" cy="80730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71" name="Group"/>
          <p:cNvGrpSpPr/>
          <p:nvPr/>
        </p:nvGrpSpPr>
        <p:grpSpPr>
          <a:xfrm>
            <a:off x="3925911" y="9079907"/>
            <a:ext cx="1006077" cy="1022701"/>
            <a:chOff x="0" y="0"/>
            <a:chExt cx="1006075" cy="1022700"/>
          </a:xfrm>
        </p:grpSpPr>
        <p:pic>
          <p:nvPicPr>
            <p:cNvPr id="169" name="Image" descr="Image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>
            <a:xfrm>
              <a:off x="0" y="0"/>
              <a:ext cx="835926" cy="83592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70" name="Image" descr="Image"/>
            <p:cNvPicPr>
              <a:picLocks noChangeAspect="1"/>
            </p:cNvPicPr>
            <p:nvPr/>
          </p:nvPicPr>
          <p:blipFill>
            <a:blip r:embed="rId4"/>
            <a:srcRect l="58400" t="62086"/>
            <a:stretch>
              <a:fillRect/>
            </a:stretch>
          </p:blipFill>
          <p:spPr>
            <a:xfrm>
              <a:off x="661338" y="708510"/>
              <a:ext cx="344738" cy="31419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72" name="- Narrow down potential vendors and look for certifications - start dialogue about climate friendly food options, food waste policy, waste policy, energy sources etc.  - make conservative food estimate - Ensure gender equality and cultural/age diversity "/>
          <p:cNvSpPr txBox="1"/>
          <p:nvPr/>
        </p:nvSpPr>
        <p:spPr>
          <a:xfrm>
            <a:off x="7025803" y="7782673"/>
            <a:ext cx="3898958" cy="36171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defTabSz="1266092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defRPr sz="1800" cap="all">
                <a:solidFill>
                  <a:srgbClr val="FFFFFF"/>
                </a:solidFill>
                <a:latin typeface="Nobel-Light"/>
                <a:ea typeface="Nobel-Light"/>
                <a:cs typeface="Nobel-Light"/>
                <a:sym typeface="Nobel-Light"/>
              </a:defRPr>
            </a:pPr>
            <a:r>
              <a:rPr cap="none" dirty="0"/>
              <a:t>- Narrow down potential vendors and look for certifications - start dialogue about climate friendly food options, food </a:t>
            </a:r>
            <a:r>
              <a:rPr lang="da-DK" cap="none" dirty="0"/>
              <a:t>and </a:t>
            </a:r>
            <a:r>
              <a:rPr cap="none" dirty="0"/>
              <a:t>waste </a:t>
            </a:r>
            <a:r>
              <a:rPr cap="none" dirty="0" err="1"/>
              <a:t>polic</a:t>
            </a:r>
            <a:r>
              <a:rPr lang="da-DK" cap="none" dirty="0" err="1"/>
              <a:t>ies</a:t>
            </a:r>
            <a:r>
              <a:rPr cap="none" dirty="0"/>
              <a:t>, energy sources etc. </a:t>
            </a:r>
            <a:br>
              <a:rPr cap="none" dirty="0"/>
            </a:br>
            <a:r>
              <a:rPr cap="none" dirty="0"/>
              <a:t>- make conservative food estimate</a:t>
            </a:r>
            <a:r>
              <a:rPr lang="da-DK" cap="none" dirty="0"/>
              <a:t>s</a:t>
            </a:r>
            <a:br>
              <a:rPr cap="none" dirty="0"/>
            </a:br>
            <a:r>
              <a:rPr cap="none" dirty="0"/>
              <a:t>- Ensure gender equality and cultural/age diversity in </a:t>
            </a:r>
            <a:r>
              <a:rPr lang="da-DK" cap="none" dirty="0"/>
              <a:t>the </a:t>
            </a:r>
            <a:r>
              <a:rPr cap="none" dirty="0" err="1"/>
              <a:t>programme</a:t>
            </a:r>
            <a:br>
              <a:rPr cap="none" dirty="0"/>
            </a:br>
            <a:r>
              <a:rPr cap="none" dirty="0"/>
              <a:t>- Establish </a:t>
            </a:r>
            <a:r>
              <a:rPr lang="da-DK" cap="none" dirty="0"/>
              <a:t>a </a:t>
            </a:r>
            <a:r>
              <a:rPr cap="none" dirty="0"/>
              <a:t>digital platform to avoid print and handouts</a:t>
            </a:r>
            <a:br>
              <a:rPr cap="none" dirty="0"/>
            </a:br>
            <a:r>
              <a:rPr cap="none" dirty="0"/>
              <a:t>- Communicate clearly with participants on sustainability impact, targets and ambitions.</a:t>
            </a:r>
            <a:br>
              <a:rPr cap="none" dirty="0"/>
            </a:br>
            <a:r>
              <a:rPr cap="none" dirty="0"/>
              <a:t>- Ensure easy access for all throughout event</a:t>
            </a:r>
          </a:p>
        </p:txBody>
      </p:sp>
      <p:sp>
        <p:nvSpPr>
          <p:cNvPr id="173" name="- Promote bikes and metro for getting around town - Promote local sustainable food option for participants dinning outside event - Promote bringing your own water bootle - Promote and support sustainable behaviours, recycling on-site, etc. - Make partici"/>
          <p:cNvSpPr txBox="1"/>
          <p:nvPr/>
        </p:nvSpPr>
        <p:spPr>
          <a:xfrm>
            <a:off x="12637577" y="4000209"/>
            <a:ext cx="3898958" cy="33724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defTabSz="1266092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defRPr sz="1800" cap="all">
                <a:solidFill>
                  <a:srgbClr val="FFFFFF"/>
                </a:solidFill>
                <a:latin typeface="Nobel-Light"/>
                <a:ea typeface="Nobel-Light"/>
                <a:cs typeface="Nobel-Light"/>
                <a:sym typeface="Nobel-Light"/>
              </a:defRPr>
            </a:pPr>
            <a:r>
              <a:rPr dirty="0"/>
              <a:t>- </a:t>
            </a:r>
            <a:r>
              <a:rPr cap="none" dirty="0"/>
              <a:t>Promote bikes and metro for getting around town</a:t>
            </a:r>
            <a:br>
              <a:rPr cap="none" dirty="0"/>
            </a:br>
            <a:r>
              <a:rPr cap="none" dirty="0"/>
              <a:t>- Promote local sustainable food option</a:t>
            </a:r>
            <a:r>
              <a:rPr lang="da-DK" cap="none" dirty="0"/>
              <a:t>s</a:t>
            </a:r>
            <a:r>
              <a:rPr cap="none" dirty="0"/>
              <a:t> for participants dinning outside </a:t>
            </a:r>
            <a:r>
              <a:rPr lang="da-DK" cap="none" dirty="0"/>
              <a:t>the </a:t>
            </a:r>
            <a:r>
              <a:rPr cap="none" dirty="0"/>
              <a:t>event</a:t>
            </a:r>
            <a:br>
              <a:rPr cap="none" dirty="0"/>
            </a:br>
            <a:r>
              <a:rPr cap="none" dirty="0"/>
              <a:t>- Promote bringing own </a:t>
            </a:r>
            <a:r>
              <a:rPr lang="da-DK" cap="none" dirty="0" err="1"/>
              <a:t>reusable</a:t>
            </a:r>
            <a:r>
              <a:rPr lang="da-DK" cap="none" dirty="0"/>
              <a:t> </a:t>
            </a:r>
            <a:r>
              <a:rPr lang="da-DK" cap="none" dirty="0" err="1"/>
              <a:t>water</a:t>
            </a:r>
            <a:r>
              <a:rPr lang="da-DK" cap="none" dirty="0"/>
              <a:t> </a:t>
            </a:r>
            <a:r>
              <a:rPr cap="none" dirty="0" err="1"/>
              <a:t>bo</a:t>
            </a:r>
            <a:r>
              <a:rPr lang="da-DK" cap="none" dirty="0"/>
              <a:t>t</a:t>
            </a:r>
            <a:r>
              <a:rPr cap="none" dirty="0" err="1"/>
              <a:t>tle</a:t>
            </a:r>
            <a:br>
              <a:rPr cap="none" dirty="0"/>
            </a:br>
            <a:r>
              <a:rPr cap="none" dirty="0"/>
              <a:t>- Promote and support sustainable behaviors, recycling on-site, etc.</a:t>
            </a:r>
            <a:br>
              <a:rPr cap="none" dirty="0"/>
            </a:br>
            <a:r>
              <a:rPr cap="none" dirty="0"/>
              <a:t>- Make participants aware of the sustainability impact of their choices </a:t>
            </a:r>
            <a:br>
              <a:rPr cap="none" dirty="0"/>
            </a:br>
            <a:endParaRPr cap="none" dirty="0"/>
          </a:p>
        </p:txBody>
      </p:sp>
      <p:sp>
        <p:nvSpPr>
          <p:cNvPr id="174" name="- No single use name tags  - No single use banners, roll-ups, goodie bags. merchandise - Offer tap-water -Offer vegetarian food (no red meat), - Establish on-site recycling and reuse infrastructure (bins etc). - Offer bikes and promote public transportat"/>
          <p:cNvSpPr txBox="1"/>
          <p:nvPr/>
        </p:nvSpPr>
        <p:spPr>
          <a:xfrm>
            <a:off x="12637577" y="7871766"/>
            <a:ext cx="3898959" cy="3567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defTabSz="1266092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defRPr sz="1800" cap="all">
                <a:solidFill>
                  <a:srgbClr val="FFFFFF"/>
                </a:solidFill>
                <a:latin typeface="Nobel-Light"/>
                <a:ea typeface="Nobel-Light"/>
                <a:cs typeface="Nobel-Light"/>
                <a:sym typeface="Nobel-Light"/>
              </a:defRPr>
            </a:pPr>
            <a:r>
              <a:rPr dirty="0"/>
              <a:t>- </a:t>
            </a:r>
            <a:r>
              <a:rPr cap="none" dirty="0"/>
              <a:t>No single use name tags </a:t>
            </a:r>
            <a:br>
              <a:rPr cap="none" dirty="0"/>
            </a:br>
            <a:r>
              <a:rPr cap="none" dirty="0"/>
              <a:t>- No single use banners, roll-ups, goodie bags. merchandise</a:t>
            </a:r>
            <a:br>
              <a:rPr cap="none" dirty="0"/>
            </a:br>
            <a:r>
              <a:rPr cap="none" dirty="0"/>
              <a:t>- Offer tap-water</a:t>
            </a:r>
            <a:br>
              <a:rPr cap="none" dirty="0"/>
            </a:br>
            <a:r>
              <a:rPr cap="none" dirty="0"/>
              <a:t>-Offer vegetarian food (no red meat),</a:t>
            </a:r>
            <a:br>
              <a:rPr cap="none" dirty="0"/>
            </a:br>
            <a:r>
              <a:rPr cap="none" dirty="0"/>
              <a:t>- Establish on-site recycling and reuse infrastructure (bins </a:t>
            </a:r>
            <a:r>
              <a:rPr cap="none" dirty="0" err="1"/>
              <a:t>etc</a:t>
            </a:r>
            <a:r>
              <a:rPr cap="none" dirty="0"/>
              <a:t>).</a:t>
            </a:r>
            <a:br>
              <a:rPr cap="none" dirty="0"/>
            </a:br>
            <a:r>
              <a:rPr cap="none" dirty="0"/>
              <a:t>- Offer bikes and promote public transportation between venues</a:t>
            </a:r>
            <a:br>
              <a:rPr cap="none" dirty="0"/>
            </a:br>
            <a:r>
              <a:rPr cap="none" dirty="0"/>
              <a:t>- Ensure staff and suppliers are aware of sustainability ambitions and requirements</a:t>
            </a:r>
          </a:p>
        </p:txBody>
      </p:sp>
      <p:sp>
        <p:nvSpPr>
          <p:cNvPr id="175" name="-Promote professional site visits and connecting  with local stakeholders - Promote alternative local attractions of the beaten track - Promote running, swimming or engaging in local activities outside of city centre - Follow-up email with hint to keep f"/>
          <p:cNvSpPr txBox="1"/>
          <p:nvPr/>
        </p:nvSpPr>
        <p:spPr>
          <a:xfrm>
            <a:off x="17510969" y="4000208"/>
            <a:ext cx="3898958" cy="33724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defTabSz="1266092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defRPr sz="1800" cap="all">
                <a:solidFill>
                  <a:srgbClr val="FFFFFF"/>
                </a:solidFill>
                <a:latin typeface="Nobel-Light"/>
                <a:ea typeface="Nobel-Light"/>
                <a:cs typeface="Nobel-Light"/>
                <a:sym typeface="Nobel-Light"/>
              </a:defRPr>
            </a:pPr>
            <a:r>
              <a:rPr cap="none" dirty="0"/>
              <a:t>-Promote professional site visits and connecting  with local stakeholders</a:t>
            </a:r>
            <a:br>
              <a:rPr cap="none" dirty="0"/>
            </a:br>
            <a:r>
              <a:rPr cap="none" dirty="0"/>
              <a:t>- Promote alternative local attractions of</a:t>
            </a:r>
            <a:r>
              <a:rPr lang="da-DK" cap="none" dirty="0"/>
              <a:t>f</a:t>
            </a:r>
            <a:r>
              <a:rPr cap="none" dirty="0"/>
              <a:t> the beaten track</a:t>
            </a:r>
            <a:br>
              <a:rPr cap="none" dirty="0"/>
            </a:br>
            <a:r>
              <a:rPr cap="none" dirty="0"/>
              <a:t>- Promote running, swimming or engaging in local activities outside of </a:t>
            </a:r>
            <a:r>
              <a:rPr lang="da-DK" cap="none" dirty="0"/>
              <a:t>the </a:t>
            </a:r>
            <a:r>
              <a:rPr cap="none" dirty="0"/>
              <a:t>city </a:t>
            </a:r>
            <a:r>
              <a:rPr cap="none" dirty="0" err="1"/>
              <a:t>centre</a:t>
            </a:r>
            <a:br>
              <a:rPr cap="none" dirty="0"/>
            </a:br>
            <a:r>
              <a:rPr cap="none" dirty="0"/>
              <a:t>- Follow-up email with </a:t>
            </a:r>
            <a:r>
              <a:rPr lang="da-DK" cap="none" dirty="0"/>
              <a:t>tips</a:t>
            </a:r>
            <a:r>
              <a:rPr cap="none" dirty="0"/>
              <a:t> to keep focusing on </a:t>
            </a:r>
            <a:r>
              <a:rPr lang="da-DK" cap="none" dirty="0"/>
              <a:t>a </a:t>
            </a:r>
            <a:r>
              <a:rPr cap="none" dirty="0"/>
              <a:t>sustainable lifestyle at home.</a:t>
            </a:r>
          </a:p>
        </p:txBody>
      </p:sp>
      <p:sp>
        <p:nvSpPr>
          <p:cNvPr id="176" name="- Clean up &amp; sort for recycling and reuse - Donate left over food - Repurpose physical attributes - Prompt participant on sustainability  in your event survey  - Evaluate and learn internally - did we reach our ambition (use scorecard) - Share your best "/>
          <p:cNvSpPr txBox="1"/>
          <p:nvPr/>
        </p:nvSpPr>
        <p:spPr>
          <a:xfrm>
            <a:off x="17510969" y="7794450"/>
            <a:ext cx="3898958" cy="33724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defTabSz="1266092">
              <a:lnSpc>
                <a:spcPct val="100000"/>
              </a:lnSpc>
              <a:spcBef>
                <a:spcPts val="0"/>
              </a:spcBef>
              <a:defRPr sz="1800" cap="all">
                <a:solidFill>
                  <a:srgbClr val="FFFFFF"/>
                </a:solidFill>
                <a:latin typeface="Nobel-Light"/>
                <a:ea typeface="Nobel-Light"/>
                <a:cs typeface="Nobel-Light"/>
                <a:sym typeface="Nobel-Light"/>
              </a:defRPr>
            </a:pPr>
            <a:r>
              <a:rPr cap="none" dirty="0"/>
              <a:t>- Clean up &amp; sort for recycling and reuse</a:t>
            </a:r>
            <a:br>
              <a:rPr cap="none" dirty="0"/>
            </a:br>
            <a:r>
              <a:rPr cap="none" dirty="0"/>
              <a:t>- Donate left over food</a:t>
            </a:r>
            <a:br>
              <a:rPr cap="none" dirty="0"/>
            </a:br>
            <a:r>
              <a:rPr cap="none" dirty="0"/>
              <a:t>- Repurpose physical attributes</a:t>
            </a:r>
            <a:br>
              <a:rPr cap="none" dirty="0"/>
            </a:br>
            <a:r>
              <a:rPr cap="none" dirty="0"/>
              <a:t>- Prompt participant on sustainability in your event survey </a:t>
            </a:r>
            <a:br>
              <a:rPr cap="none" dirty="0"/>
            </a:br>
            <a:r>
              <a:rPr cap="none" dirty="0"/>
              <a:t>- Evaluate and learn internally - did we reach our ambition (use scorecard)</a:t>
            </a:r>
            <a:br>
              <a:rPr cap="none" dirty="0"/>
            </a:br>
            <a:r>
              <a:rPr cap="none" dirty="0"/>
              <a:t>- Share your best experiences with others on social media</a:t>
            </a:r>
            <a:br>
              <a:rPr cap="none" dirty="0"/>
            </a:br>
            <a:r>
              <a:rPr cap="none" dirty="0"/>
              <a:t>- Give your feedback to Wonderful Copenhagen</a:t>
            </a:r>
          </a:p>
        </p:txBody>
      </p:sp>
      <p:sp>
        <p:nvSpPr>
          <p:cNvPr id="177" name="By Sofus Midtgaard, Leaderlab - sofus@leaderlab.com"/>
          <p:cNvSpPr txBox="1"/>
          <p:nvPr/>
        </p:nvSpPr>
        <p:spPr>
          <a:xfrm>
            <a:off x="833150" y="12928674"/>
            <a:ext cx="5709896" cy="3518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>
                <a:solidFill>
                  <a:srgbClr val="D5D5D5"/>
                </a:solidFill>
              </a:defRPr>
            </a:lvl1pPr>
          </a:lstStyle>
          <a:p>
            <a:r>
              <a:rPr dirty="0">
                <a:solidFill>
                  <a:schemeClr val="bg1"/>
                </a:solidFill>
              </a:rPr>
              <a:t>By Sofus Midtgaard, </a:t>
            </a:r>
            <a:r>
              <a:rPr dirty="0" err="1">
                <a:solidFill>
                  <a:schemeClr val="bg1"/>
                </a:solidFill>
              </a:rPr>
              <a:t>Leaderlab</a:t>
            </a:r>
            <a:r>
              <a:rPr dirty="0">
                <a:solidFill>
                  <a:schemeClr val="bg1"/>
                </a:solidFill>
              </a:rPr>
              <a:t> - sofus@leaderlab.com</a:t>
            </a:r>
          </a:p>
        </p:txBody>
      </p:sp>
      <p:pic>
        <p:nvPicPr>
          <p:cNvPr id="4" name="Billede 3" descr="Et billede, der indeholder tekst&#10;&#10;Automatisk genereret beskrivelse">
            <a:extLst>
              <a:ext uri="{FF2B5EF4-FFF2-40B4-BE49-F238E27FC236}">
                <a16:creationId xmlns:a16="http://schemas.microsoft.com/office/drawing/2014/main" id="{2AA9890D-A2A9-4EDB-B3FC-E5BCC8105ED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49285" y="12459871"/>
            <a:ext cx="2580421" cy="1130176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Rectangle"/>
          <p:cNvSpPr/>
          <p:nvPr/>
        </p:nvSpPr>
        <p:spPr>
          <a:xfrm>
            <a:off x="740256" y="1727601"/>
            <a:ext cx="22848435" cy="10820113"/>
          </a:xfrm>
          <a:prstGeom prst="rect">
            <a:avLst/>
          </a:prstGeom>
          <a:solidFill>
            <a:srgbClr val="F07878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80" name="Arrow"/>
          <p:cNvSpPr/>
          <p:nvPr/>
        </p:nvSpPr>
        <p:spPr>
          <a:xfrm>
            <a:off x="5453069" y="3389572"/>
            <a:ext cx="17264229" cy="8135331"/>
          </a:xfrm>
          <a:prstGeom prst="rightArrow">
            <a:avLst>
              <a:gd name="adj1" fmla="val 100000"/>
              <a:gd name="adj2" fmla="val 18191"/>
            </a:avLst>
          </a:prstGeom>
          <a:gradFill>
            <a:gsLst>
              <a:gs pos="0">
                <a:srgbClr val="FFFFFF">
                  <a:alpha val="35902"/>
                </a:srgbClr>
              </a:gs>
              <a:gs pos="100000">
                <a:srgbClr val="65B6B7">
                  <a:alpha val="35902"/>
                </a:srgbClr>
              </a:gs>
            </a:gsLst>
            <a:lin ang="10971110"/>
          </a:gradFill>
          <a:ln w="12700">
            <a:miter lim="400000"/>
          </a:ln>
        </p:spPr>
        <p:txBody>
          <a:bodyPr lIns="0" tIns="0" rIns="0" bIns="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81" name="Before/  Planning"/>
          <p:cNvSpPr txBox="1"/>
          <p:nvPr/>
        </p:nvSpPr>
        <p:spPr>
          <a:xfrm>
            <a:off x="7000996" y="2367151"/>
            <a:ext cx="3388826" cy="10102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algn="ctr" defTabSz="1266092">
              <a:lnSpc>
                <a:spcPct val="100000"/>
              </a:lnSpc>
              <a:spcBef>
                <a:spcPts val="0"/>
              </a:spcBef>
              <a:defRPr sz="2400" cap="all">
                <a:solidFill>
                  <a:srgbClr val="FFFFFF"/>
                </a:solidFill>
                <a:latin typeface="Nobel-Light"/>
                <a:ea typeface="Nobel-Light"/>
                <a:cs typeface="Nobel-Light"/>
                <a:sym typeface="Nobel-Light"/>
              </a:defRPr>
            </a:pPr>
            <a:r>
              <a:t>Before/ </a:t>
            </a:r>
            <a:br/>
            <a:r>
              <a:t>Planning</a:t>
            </a:r>
          </a:p>
        </p:txBody>
      </p:sp>
      <p:sp>
        <p:nvSpPr>
          <p:cNvPr id="182" name="During event"/>
          <p:cNvSpPr txBox="1"/>
          <p:nvPr/>
        </p:nvSpPr>
        <p:spPr>
          <a:xfrm>
            <a:off x="13727436" y="2416429"/>
            <a:ext cx="1473770" cy="9116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1266092">
              <a:lnSpc>
                <a:spcPct val="100000"/>
              </a:lnSpc>
              <a:spcBef>
                <a:spcPts val="0"/>
              </a:spcBef>
              <a:defRPr sz="2400" cap="all">
                <a:solidFill>
                  <a:srgbClr val="FFFFFF"/>
                </a:solidFill>
                <a:latin typeface="Nobel-Light"/>
                <a:ea typeface="Nobel-Light"/>
                <a:cs typeface="Nobel-Light"/>
                <a:sym typeface="Nobel-Light"/>
              </a:defRPr>
            </a:lvl1pPr>
          </a:lstStyle>
          <a:p>
            <a:r>
              <a:t>During event</a:t>
            </a:r>
          </a:p>
        </p:txBody>
      </p:sp>
      <p:sp>
        <p:nvSpPr>
          <p:cNvPr id="183" name="After event"/>
          <p:cNvSpPr txBox="1"/>
          <p:nvPr/>
        </p:nvSpPr>
        <p:spPr>
          <a:xfrm>
            <a:off x="18058835" y="2312353"/>
            <a:ext cx="2049758" cy="9116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1266092">
              <a:lnSpc>
                <a:spcPct val="100000"/>
              </a:lnSpc>
              <a:spcBef>
                <a:spcPts val="0"/>
              </a:spcBef>
              <a:defRPr sz="2400" cap="all">
                <a:solidFill>
                  <a:srgbClr val="FFFFFF"/>
                </a:solidFill>
                <a:latin typeface="Nobel-Light"/>
                <a:ea typeface="Nobel-Light"/>
                <a:cs typeface="Nobel-Light"/>
                <a:sym typeface="Nobel-Light"/>
              </a:defRPr>
            </a:lvl1pPr>
          </a:lstStyle>
          <a:p>
            <a:r>
              <a:t>After event</a:t>
            </a:r>
          </a:p>
        </p:txBody>
      </p:sp>
      <p:sp>
        <p:nvSpPr>
          <p:cNvPr id="184" name="Line"/>
          <p:cNvSpPr/>
          <p:nvPr/>
        </p:nvSpPr>
        <p:spPr>
          <a:xfrm flipV="1">
            <a:off x="11552909" y="3376605"/>
            <a:ext cx="1" cy="8135332"/>
          </a:xfrm>
          <a:prstGeom prst="line">
            <a:avLst/>
          </a:prstGeom>
          <a:ln w="12700">
            <a:solidFill>
              <a:srgbClr val="FFFFFF"/>
            </a:solidFill>
            <a:custDash>
              <a:ds d="200000" sp="200000"/>
            </a:custDash>
            <a:miter lim="400000"/>
          </a:ln>
        </p:spPr>
        <p:txBody>
          <a:bodyPr lIns="0" tIns="0" rIns="0" bIns="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85" name="Line"/>
          <p:cNvSpPr/>
          <p:nvPr/>
        </p:nvSpPr>
        <p:spPr>
          <a:xfrm flipV="1">
            <a:off x="16950536" y="3376605"/>
            <a:ext cx="1" cy="8135332"/>
          </a:xfrm>
          <a:prstGeom prst="line">
            <a:avLst/>
          </a:prstGeom>
          <a:ln w="12700">
            <a:solidFill>
              <a:srgbClr val="FFFFFF"/>
            </a:solidFill>
            <a:custDash>
              <a:ds d="200000" sp="200000"/>
            </a:custDash>
            <a:miter lim="400000"/>
          </a:ln>
        </p:spPr>
        <p:txBody>
          <a:bodyPr lIns="0" tIns="0" rIns="0" bIns="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86" name="Line"/>
          <p:cNvSpPr/>
          <p:nvPr/>
        </p:nvSpPr>
        <p:spPr>
          <a:xfrm>
            <a:off x="5456808" y="7479730"/>
            <a:ext cx="17256751" cy="1"/>
          </a:xfrm>
          <a:prstGeom prst="line">
            <a:avLst/>
          </a:prstGeom>
          <a:ln w="12700">
            <a:solidFill>
              <a:srgbClr val="FFFFFF"/>
            </a:solidFill>
            <a:custDash>
              <a:ds d="200000" sp="200000"/>
            </a:custDash>
            <a:miter lim="400000"/>
          </a:ln>
        </p:spPr>
        <p:txBody>
          <a:bodyPr lIns="0" tIns="0" rIns="0" bIns="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87" name="Mindset  Focus Targets"/>
          <p:cNvSpPr txBox="1"/>
          <p:nvPr/>
        </p:nvSpPr>
        <p:spPr>
          <a:xfrm>
            <a:off x="1446112" y="7871766"/>
            <a:ext cx="1843369" cy="14137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algn="ctr" defTabSz="1266092">
              <a:lnSpc>
                <a:spcPct val="100000"/>
              </a:lnSpc>
              <a:spcBef>
                <a:spcPts val="0"/>
              </a:spcBef>
              <a:defRPr sz="1900" cap="all">
                <a:solidFill>
                  <a:srgbClr val="FFFFFF"/>
                </a:solidFill>
                <a:latin typeface="Nobel-Light"/>
                <a:ea typeface="Nobel-Light"/>
                <a:cs typeface="Nobel-Light"/>
                <a:sym typeface="Nobel-Light"/>
              </a:defRPr>
            </a:pPr>
            <a:r>
              <a:t>Mindset </a:t>
            </a:r>
            <a:br/>
            <a:r>
              <a:t>Focus</a:t>
            </a:r>
            <a:br/>
            <a:r>
              <a:t>Targets</a:t>
            </a:r>
          </a:p>
        </p:txBody>
      </p:sp>
      <p:pic>
        <p:nvPicPr>
          <p:cNvPr id="188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9079" y="6955365"/>
            <a:ext cx="1077435" cy="1077435"/>
          </a:xfrm>
          <a:prstGeom prst="rect">
            <a:avLst/>
          </a:prstGeom>
          <a:ln w="12700">
            <a:miter lim="400000"/>
          </a:ln>
        </p:spPr>
      </p:pic>
      <p:sp>
        <p:nvSpPr>
          <p:cNvPr id="189" name="Event  IMPACT"/>
          <p:cNvSpPr txBox="1"/>
          <p:nvPr/>
        </p:nvSpPr>
        <p:spPr>
          <a:xfrm rot="16200000">
            <a:off x="4052046" y="9114325"/>
            <a:ext cx="2375931" cy="7326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1266092">
              <a:lnSpc>
                <a:spcPct val="100000"/>
              </a:lnSpc>
              <a:spcBef>
                <a:spcPts val="0"/>
              </a:spcBef>
              <a:defRPr sz="1900" cap="all">
                <a:solidFill>
                  <a:srgbClr val="FFFFFF"/>
                </a:solidFill>
                <a:latin typeface="Nobel-Light"/>
                <a:ea typeface="Nobel-Light"/>
                <a:cs typeface="Nobel-Light"/>
                <a:sym typeface="Nobel-Light"/>
              </a:defRPr>
            </a:lvl1pPr>
          </a:lstStyle>
          <a:p>
            <a:r>
              <a:t>Event  IMPACT</a:t>
            </a:r>
          </a:p>
        </p:txBody>
      </p:sp>
      <p:sp>
        <p:nvSpPr>
          <p:cNvPr id="190" name="Line"/>
          <p:cNvSpPr/>
          <p:nvPr/>
        </p:nvSpPr>
        <p:spPr>
          <a:xfrm flipV="1">
            <a:off x="2966598" y="6184090"/>
            <a:ext cx="830838" cy="830839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91" name="Line"/>
          <p:cNvSpPr/>
          <p:nvPr/>
        </p:nvSpPr>
        <p:spPr>
          <a:xfrm>
            <a:off x="3044800" y="8079517"/>
            <a:ext cx="889204" cy="889204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algn="ctr" defTabSz="82550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92" name="Mindset /Ambition"/>
          <p:cNvSpPr txBox="1"/>
          <p:nvPr/>
        </p:nvSpPr>
        <p:spPr>
          <a:xfrm>
            <a:off x="1588399" y="3328353"/>
            <a:ext cx="1843369" cy="9116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1266092">
              <a:lnSpc>
                <a:spcPct val="100000"/>
              </a:lnSpc>
              <a:spcBef>
                <a:spcPts val="0"/>
              </a:spcBef>
              <a:defRPr sz="2400" cap="all">
                <a:solidFill>
                  <a:srgbClr val="FFFFFF"/>
                </a:solidFill>
                <a:latin typeface="Nobel-Light"/>
                <a:ea typeface="Nobel-Light"/>
                <a:cs typeface="Nobel-Light"/>
                <a:sym typeface="Nobel-Light"/>
              </a:defRPr>
            </a:lvl1pPr>
          </a:lstStyle>
          <a:p>
            <a:r>
              <a:t>Mindset /Ambition</a:t>
            </a:r>
          </a:p>
        </p:txBody>
      </p:sp>
      <p:sp>
        <p:nvSpPr>
          <p:cNvPr id="193" name="Participant  IMPACT"/>
          <p:cNvSpPr txBox="1"/>
          <p:nvPr/>
        </p:nvSpPr>
        <p:spPr>
          <a:xfrm rot="16200000">
            <a:off x="3642924" y="5039069"/>
            <a:ext cx="3194175" cy="7326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1266092">
              <a:lnSpc>
                <a:spcPct val="100000"/>
              </a:lnSpc>
              <a:spcBef>
                <a:spcPts val="0"/>
              </a:spcBef>
              <a:defRPr sz="1900" cap="all">
                <a:solidFill>
                  <a:srgbClr val="FFFFFF"/>
                </a:solidFill>
                <a:latin typeface="Nobel-Light"/>
                <a:ea typeface="Nobel-Light"/>
                <a:cs typeface="Nobel-Light"/>
                <a:sym typeface="Nobel-Light"/>
              </a:defRPr>
            </a:lvl1pPr>
          </a:lstStyle>
          <a:p>
            <a:r>
              <a:t>Participant  IMPACT</a:t>
            </a:r>
          </a:p>
        </p:txBody>
      </p:sp>
      <p:pic>
        <p:nvPicPr>
          <p:cNvPr id="194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5296" y="5149614"/>
            <a:ext cx="807307" cy="80730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97" name="Group"/>
          <p:cNvGrpSpPr/>
          <p:nvPr/>
        </p:nvGrpSpPr>
        <p:grpSpPr>
          <a:xfrm>
            <a:off x="3925911" y="9079907"/>
            <a:ext cx="1006077" cy="1022701"/>
            <a:chOff x="0" y="0"/>
            <a:chExt cx="1006075" cy="1022700"/>
          </a:xfrm>
        </p:grpSpPr>
        <p:pic>
          <p:nvPicPr>
            <p:cNvPr id="195" name="Image" descr="Image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0" y="0"/>
              <a:ext cx="835926" cy="83592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96" name="Image" descr="Image"/>
            <p:cNvPicPr>
              <a:picLocks noChangeAspect="1"/>
            </p:cNvPicPr>
            <p:nvPr/>
          </p:nvPicPr>
          <p:blipFill>
            <a:blip r:embed="rId3"/>
            <a:srcRect l="58400" t="62086"/>
            <a:stretch>
              <a:fillRect/>
            </a:stretch>
          </p:blipFill>
          <p:spPr>
            <a:xfrm>
              <a:off x="661338" y="708510"/>
              <a:ext cx="344738" cy="31419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99" name="Planning a sustainable event -  before, during and after"/>
          <p:cNvSpPr txBox="1"/>
          <p:nvPr/>
        </p:nvSpPr>
        <p:spPr>
          <a:xfrm>
            <a:off x="680492" y="870517"/>
            <a:ext cx="16518040" cy="7496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 defTabSz="825500">
              <a:lnSpc>
                <a:spcPct val="100000"/>
              </a:lnSpc>
              <a:spcBef>
                <a:spcPts val="5900"/>
              </a:spcBef>
              <a:defRPr sz="4100" cap="all">
                <a:solidFill>
                  <a:srgbClr val="65B6B7"/>
                </a:solidFill>
                <a:latin typeface="Nobel-Light"/>
                <a:ea typeface="Nobel-Light"/>
                <a:cs typeface="Nobel-Light"/>
                <a:sym typeface="Nobel-Light"/>
              </a:defRPr>
            </a:lvl1pPr>
          </a:lstStyle>
          <a:p>
            <a:pPr>
              <a:defRPr sz="1900" cap="none"/>
            </a:pPr>
            <a:r>
              <a:rPr sz="4100" cap="all" dirty="0">
                <a:solidFill>
                  <a:srgbClr val="EB1464"/>
                </a:solidFill>
              </a:rPr>
              <a:t>Planning a sustainable event -  before, during and after</a:t>
            </a:r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id="{BFDCB099-4D3E-4D5F-A3A3-AD91703AD576}"/>
              </a:ext>
            </a:extLst>
          </p:cNvPr>
          <p:cNvSpPr/>
          <p:nvPr/>
        </p:nvSpPr>
        <p:spPr>
          <a:xfrm>
            <a:off x="740256" y="12547714"/>
            <a:ext cx="22848435" cy="1064588"/>
          </a:xfrm>
          <a:prstGeom prst="rect">
            <a:avLst/>
          </a:prstGeom>
          <a:solidFill>
            <a:srgbClr val="F07878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a-DK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4" name="By Sofus Midtgaard, Leaderlab - sofus@leaderlab.com">
            <a:extLst>
              <a:ext uri="{FF2B5EF4-FFF2-40B4-BE49-F238E27FC236}">
                <a16:creationId xmlns:a16="http://schemas.microsoft.com/office/drawing/2014/main" id="{1CD1DCBC-EA78-415F-87CD-7D50880AFEE8}"/>
              </a:ext>
            </a:extLst>
          </p:cNvPr>
          <p:cNvSpPr txBox="1"/>
          <p:nvPr/>
        </p:nvSpPr>
        <p:spPr>
          <a:xfrm>
            <a:off x="833150" y="12928674"/>
            <a:ext cx="5709896" cy="3518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>
                <a:solidFill>
                  <a:srgbClr val="D5D5D5"/>
                </a:solidFill>
              </a:defRPr>
            </a:lvl1pPr>
          </a:lstStyle>
          <a:p>
            <a:r>
              <a:rPr dirty="0">
                <a:solidFill>
                  <a:schemeClr val="bg1"/>
                </a:solidFill>
              </a:rPr>
              <a:t>By Sofus Midtgaard, </a:t>
            </a:r>
            <a:r>
              <a:rPr dirty="0" err="1">
                <a:solidFill>
                  <a:schemeClr val="bg1"/>
                </a:solidFill>
              </a:rPr>
              <a:t>Leaderlab</a:t>
            </a:r>
            <a:r>
              <a:rPr dirty="0">
                <a:solidFill>
                  <a:schemeClr val="bg1"/>
                </a:solidFill>
              </a:rPr>
              <a:t> - sofus@leaderlab.com</a:t>
            </a:r>
          </a:p>
        </p:txBody>
      </p:sp>
      <p:pic>
        <p:nvPicPr>
          <p:cNvPr id="25" name="Billede 24" descr="Et billede, der indeholder tekst&#10;&#10;Automatisk genereret beskrivelse">
            <a:extLst>
              <a:ext uri="{FF2B5EF4-FFF2-40B4-BE49-F238E27FC236}">
                <a16:creationId xmlns:a16="http://schemas.microsoft.com/office/drawing/2014/main" id="{341C2B70-2982-46A8-AE87-0ECE6D16213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49285" y="12459871"/>
            <a:ext cx="2580421" cy="1130176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465</Words>
  <Application>Microsoft Office PowerPoint</Application>
  <PresentationFormat>Brugerdefineret</PresentationFormat>
  <Paragraphs>24</Paragraphs>
  <Slides>2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</vt:i4>
      </vt:variant>
    </vt:vector>
  </HeadingPairs>
  <TitlesOfParts>
    <vt:vector size="6" baseType="lpstr">
      <vt:lpstr>Helvetica Neue</vt:lpstr>
      <vt:lpstr>Helvetica Neue Medium</vt:lpstr>
      <vt:lpstr>Nobel-Light</vt:lpstr>
      <vt:lpstr>21_BasicWhite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Lene Corgan</dc:creator>
  <cp:lastModifiedBy>Zaki Frederiksen Sardest</cp:lastModifiedBy>
  <cp:revision>3</cp:revision>
  <dcterms:modified xsi:type="dcterms:W3CDTF">2021-04-15T13:55:53Z</dcterms:modified>
</cp:coreProperties>
</file>